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s-AR" sz="1800" spc="-1" strike="noStrike">
                <a:solidFill>
                  <a:srgbClr val="000000"/>
                </a:solidFill>
                <a:latin typeface="Calibri"/>
              </a:rPr>
              <a:t>Pulse para desplazar la diapositiva</a:t>
            </a:r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s-AR" sz="2000" spc="-1" strike="noStrike">
                <a:latin typeface="Arial"/>
              </a:rPr>
              <a:t>Pulse para editar el formato de las notas</a:t>
            </a:r>
            <a:endParaRPr b="0" lang="es-AR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s-AR" sz="1400" spc="-1" strike="noStrike">
                <a:latin typeface="Times New Roman"/>
              </a:rPr>
              <a:t>&lt;cabecera&gt;</a:t>
            </a:r>
            <a:endParaRPr b="0" lang="es-AR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>
              <a:buNone/>
            </a:pPr>
            <a:r>
              <a:rPr b="0" lang="es-AR" sz="1400" spc="-1" strike="noStrike">
                <a:latin typeface="Times New Roman"/>
              </a:rPr>
              <a:t>&lt;fecha/hora&gt;</a:t>
            </a:r>
            <a:endParaRPr b="0" lang="es-AR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r>
              <a:rPr b="0" lang="es-AR" sz="1400" spc="-1" strike="noStrike">
                <a:latin typeface="Times New Roman"/>
              </a:rPr>
              <a:t>&lt;pie de página&gt;</a:t>
            </a:r>
            <a:endParaRPr b="0" lang="es-AR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>
              <a:buNone/>
            </a:pPr>
            <a:fld id="{38BDBADC-712B-47C4-ADDA-4950E62521E0}" type="slidenum">
              <a:rPr b="0" lang="es-AR" sz="1400" spc="-1" strike="noStrike">
                <a:latin typeface="Times New Roman"/>
              </a:rPr>
              <a:t>&lt;número&gt;</a:t>
            </a:fld>
            <a:endParaRPr b="0" lang="es-A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s-AR" sz="20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buNone/>
            </a:pPr>
            <a:fld id="{3D39477A-FFA9-4391-9FAC-6A59DEB5B4F3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es-AR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s-AR" sz="20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buNone/>
            </a:pPr>
            <a:fld id="{1033F600-1289-41CC-A212-539235E1C030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es-AR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s-AR" sz="20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buNone/>
            </a:pPr>
            <a:fld id="{252D7BD4-AEA3-4357-9A17-DD0C319C538B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es-AR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s-AR" sz="20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buNone/>
            </a:pPr>
            <a:fld id="{536B57B9-6E80-425B-BF0C-22C215D9E573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es-AR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s-AR" sz="20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buNone/>
            </a:pPr>
            <a:fld id="{13ED9717-BEEC-4897-8092-86C04EF253E1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es-AR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s-AR" sz="20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buNone/>
            </a:pPr>
            <a:fld id="{57694B57-7689-430B-BBCF-20291165277D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es-AR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s-AR" sz="20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  <a:buNone/>
            </a:pPr>
            <a:fld id="{4F151071-E5BF-41BA-80B7-07133037BE6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es-AR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A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A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s-AR" sz="1800" spc="-1" strike="noStrike">
                <a:solidFill>
                  <a:srgbClr val="000000"/>
                </a:solidFill>
                <a:latin typeface="Calibri"/>
              </a:rPr>
              <a:t>Pulse para editar el formato del texto de título</a:t>
            </a:r>
            <a:endParaRPr b="0" lang="es-A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3200" spc="-1" strike="noStrike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  <a:endParaRPr b="0" lang="es-AR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AR" sz="2400" spc="-1" strike="noStrike">
                <a:solidFill>
                  <a:srgbClr val="000000"/>
                </a:solidFill>
                <a:latin typeface="Calibri"/>
              </a:rPr>
              <a:t>Segundo nivel del esquema</a:t>
            </a:r>
            <a:endParaRPr b="0" lang="es-AR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2000" spc="-1" strike="noStrike">
                <a:solidFill>
                  <a:srgbClr val="000000"/>
                </a:solidFill>
                <a:latin typeface="Calibri"/>
              </a:rPr>
              <a:t>Tercer nivel del esquema</a:t>
            </a:r>
            <a:endParaRPr b="0" lang="es-AR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AR" sz="2000" spc="-1" strike="noStrike">
                <a:solidFill>
                  <a:srgbClr val="000000"/>
                </a:solidFill>
                <a:latin typeface="Calibri"/>
              </a:rPr>
              <a:t>Cuarto nivel del esquema</a:t>
            </a:r>
            <a:endParaRPr b="0" lang="es-AR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2000" spc="-1" strike="noStrike">
                <a:solidFill>
                  <a:srgbClr val="000000"/>
                </a:solidFill>
                <a:latin typeface="Calibri"/>
              </a:rPr>
              <a:t>Quinto nivel del esquema</a:t>
            </a:r>
            <a:endParaRPr b="0" lang="es-A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2000" spc="-1" strike="noStrike">
                <a:solidFill>
                  <a:srgbClr val="000000"/>
                </a:solidFill>
                <a:latin typeface="Calibri"/>
              </a:rPr>
              <a:t>Sexto nivel del esquema</a:t>
            </a:r>
            <a:endParaRPr b="0" lang="es-A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AR" sz="2000" spc="-1" strike="noStrike">
                <a:solidFill>
                  <a:srgbClr val="000000"/>
                </a:solidFill>
                <a:latin typeface="Calibri"/>
              </a:rPr>
              <a:t>Séptimo nivel del esquema</a:t>
            </a:r>
            <a:endParaRPr b="0" lang="es-A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168760"/>
          </a:xfrm>
          <a:prstGeom prst="rect">
            <a:avLst/>
          </a:prstGeom>
          <a:ln w="0">
            <a:noFill/>
          </a:ln>
        </p:spPr>
      </p:pic>
      <p:sp>
        <p:nvSpPr>
          <p:cNvPr id="4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Text 1"/>
          <p:cNvSpPr/>
          <p:nvPr/>
        </p:nvSpPr>
        <p:spPr>
          <a:xfrm>
            <a:off x="833040" y="3329280"/>
            <a:ext cx="10500120" cy="82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6562"/>
              </a:lnSpc>
              <a:buNone/>
              <a:tabLst>
                <a:tab algn="l" pos="0"/>
              </a:tabLst>
            </a:pPr>
            <a:r>
              <a:rPr b="0" lang="en-US" sz="5250" spc="-1" strike="noStrike">
                <a:solidFill>
                  <a:srgbClr val="f2f0f4"/>
                </a:solidFill>
                <a:latin typeface="Montserrat"/>
                <a:ea typeface="Montserrat"/>
              </a:rPr>
              <a:t>Componentes y props en React</a:t>
            </a:r>
            <a:endParaRPr b="0" lang="es-AR" sz="5250" spc="-1" strike="noStrike">
              <a:latin typeface="Arial"/>
            </a:endParaRPr>
          </a:p>
        </p:txBody>
      </p:sp>
      <p:sp>
        <p:nvSpPr>
          <p:cNvPr id="47" name="Text 2"/>
          <p:cNvSpPr/>
          <p:nvPr/>
        </p:nvSpPr>
        <p:spPr>
          <a:xfrm>
            <a:off x="833040" y="4487040"/>
            <a:ext cx="12963600" cy="35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React es una biblioteca de JavaScript para construir interfaces de usuario</a:t>
            </a:r>
            <a:endParaRPr b="0" lang="es-A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168760"/>
          </a:xfrm>
          <a:prstGeom prst="rect">
            <a:avLst/>
          </a:prstGeom>
          <a:ln w="0">
            <a:noFill/>
          </a:ln>
        </p:spPr>
      </p:pic>
      <p:sp>
        <p:nvSpPr>
          <p:cNvPr id="4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Text 1"/>
          <p:cNvSpPr/>
          <p:nvPr/>
        </p:nvSpPr>
        <p:spPr>
          <a:xfrm>
            <a:off x="833040" y="1188360"/>
            <a:ext cx="9524520" cy="68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80" spc="-1" strike="noStrike">
                <a:solidFill>
                  <a:srgbClr val="f2f0f4"/>
                </a:solidFill>
                <a:latin typeface="Montserrat"/>
                <a:ea typeface="Montserrat"/>
              </a:rPr>
              <a:t>¿Qué son componentes en React?</a:t>
            </a:r>
            <a:endParaRPr b="0" lang="es-AR" sz="4380" spc="-1" strike="noStrike">
              <a:latin typeface="Arial"/>
            </a:endParaRPr>
          </a:p>
        </p:txBody>
      </p:sp>
      <p:sp>
        <p:nvSpPr>
          <p:cNvPr id="51" name="Text 2"/>
          <p:cNvSpPr/>
          <p:nvPr/>
        </p:nvSpPr>
        <p:spPr>
          <a:xfrm>
            <a:off x="833040" y="2318760"/>
            <a:ext cx="12963600" cy="35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Los componentes son bloques de construcción de interfaces en React que se pueden reutilizar.</a:t>
            </a:r>
            <a:endParaRPr b="0" lang="es-AR" sz="1750" spc="-1" strike="noStrike">
              <a:latin typeface="Arial"/>
            </a:endParaRPr>
          </a:p>
        </p:txBody>
      </p:sp>
      <p:pic>
        <p:nvPicPr>
          <p:cNvPr id="52" name="Image 1" descr="preencoded.png"/>
          <p:cNvPicPr/>
          <p:nvPr/>
        </p:nvPicPr>
        <p:blipFill>
          <a:blip r:embed="rId2"/>
          <a:stretch/>
        </p:blipFill>
        <p:spPr>
          <a:xfrm>
            <a:off x="833040" y="2919600"/>
            <a:ext cx="4098600" cy="2514600"/>
          </a:xfrm>
          <a:prstGeom prst="rect">
            <a:avLst/>
          </a:prstGeom>
          <a:ln w="0">
            <a:noFill/>
          </a:ln>
        </p:spPr>
      </p:pic>
      <p:sp>
        <p:nvSpPr>
          <p:cNvPr id="53" name="Text 3"/>
          <p:cNvSpPr/>
          <p:nvPr/>
        </p:nvSpPr>
        <p:spPr>
          <a:xfrm>
            <a:off x="833040" y="5709960"/>
            <a:ext cx="222156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f2f0f4"/>
                </a:solidFill>
                <a:latin typeface="Montserrat"/>
                <a:ea typeface="Montserrat"/>
              </a:rPr>
              <a:t>Reutilizables </a:t>
            </a:r>
            <a:r>
              <a:rPr b="0" lang="en-US" sz="2190" spc="-1" strike="noStrike">
                <a:solidFill>
                  <a:srgbClr val="000000"/>
                </a:solidFill>
                <a:latin typeface="Montserrat"/>
                <a:ea typeface="Montserrat"/>
              </a:rPr>
              <a:t>🔄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54" name="Text 4"/>
          <p:cNvSpPr/>
          <p:nvPr/>
        </p:nvSpPr>
        <p:spPr>
          <a:xfrm>
            <a:off x="833040" y="6275160"/>
            <a:ext cx="409860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Se pueden usar de forma repetida en varias partes de una aplicación.</a:t>
            </a:r>
            <a:endParaRPr b="0" lang="es-AR" sz="1750" spc="-1" strike="noStrike">
              <a:latin typeface="Arial"/>
            </a:endParaRPr>
          </a:p>
        </p:txBody>
      </p:sp>
      <p:pic>
        <p:nvPicPr>
          <p:cNvPr id="55" name="Image 2" descr="preencoded.png"/>
          <p:cNvPicPr/>
          <p:nvPr/>
        </p:nvPicPr>
        <p:blipFill>
          <a:blip r:embed="rId3"/>
          <a:stretch/>
        </p:blipFill>
        <p:spPr>
          <a:xfrm>
            <a:off x="5265360" y="2919600"/>
            <a:ext cx="4098960" cy="2514600"/>
          </a:xfrm>
          <a:prstGeom prst="rect">
            <a:avLst/>
          </a:prstGeom>
          <a:ln w="0">
            <a:noFill/>
          </a:ln>
        </p:spPr>
      </p:pic>
      <p:sp>
        <p:nvSpPr>
          <p:cNvPr id="56" name="Text 5"/>
          <p:cNvSpPr/>
          <p:nvPr/>
        </p:nvSpPr>
        <p:spPr>
          <a:xfrm>
            <a:off x="5265360" y="5709960"/>
            <a:ext cx="222156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f2f0f4"/>
                </a:solidFill>
                <a:latin typeface="Montserrat"/>
                <a:ea typeface="Montserrat"/>
              </a:rPr>
              <a:t>Adaptables </a:t>
            </a:r>
            <a:r>
              <a:rPr b="0" lang="en-US" sz="2190" spc="-1" strike="noStrike">
                <a:solidFill>
                  <a:srgbClr val="000000"/>
                </a:solidFill>
                <a:latin typeface="Montserrat"/>
                <a:ea typeface="Montserrat"/>
              </a:rPr>
              <a:t>🔀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57" name="Text 6"/>
          <p:cNvSpPr/>
          <p:nvPr/>
        </p:nvSpPr>
        <p:spPr>
          <a:xfrm>
            <a:off x="5265360" y="6275160"/>
            <a:ext cx="409896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Se pueden combinar e interconectar, lo que da lugar a una gran flexibilidad.</a:t>
            </a:r>
            <a:endParaRPr b="0" lang="es-AR" sz="1750" spc="-1" strike="noStrike">
              <a:latin typeface="Arial"/>
            </a:endParaRPr>
          </a:p>
        </p:txBody>
      </p:sp>
      <p:pic>
        <p:nvPicPr>
          <p:cNvPr id="58" name="Image 3" descr="preencoded.png"/>
          <p:cNvPicPr/>
          <p:nvPr/>
        </p:nvPicPr>
        <p:blipFill>
          <a:blip r:embed="rId4"/>
          <a:stretch/>
        </p:blipFill>
        <p:spPr>
          <a:xfrm>
            <a:off x="9698040" y="2919600"/>
            <a:ext cx="4098960" cy="2514600"/>
          </a:xfrm>
          <a:prstGeom prst="rect">
            <a:avLst/>
          </a:prstGeom>
          <a:ln w="0">
            <a:noFill/>
          </a:ln>
        </p:spPr>
      </p:pic>
      <p:sp>
        <p:nvSpPr>
          <p:cNvPr id="59" name="Text 7"/>
          <p:cNvSpPr/>
          <p:nvPr/>
        </p:nvSpPr>
        <p:spPr>
          <a:xfrm>
            <a:off x="9698040" y="5709960"/>
            <a:ext cx="222156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f2f0f4"/>
                </a:solidFill>
                <a:latin typeface="Montserrat"/>
                <a:ea typeface="Montserrat"/>
              </a:rPr>
              <a:t>Modulares </a:t>
            </a:r>
            <a:r>
              <a:rPr b="0" lang="en-US" sz="2190" spc="-1" strike="noStrike">
                <a:solidFill>
                  <a:srgbClr val="000000"/>
                </a:solidFill>
                <a:latin typeface="Montserrat"/>
                <a:ea typeface="Montserrat"/>
              </a:rPr>
              <a:t>🧱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60" name="Text 8"/>
          <p:cNvSpPr/>
          <p:nvPr/>
        </p:nvSpPr>
        <p:spPr>
          <a:xfrm>
            <a:off x="9698040" y="6275160"/>
            <a:ext cx="409896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Se pueden crear grandes bloques a partir de componentes más pequeños.</a:t>
            </a:r>
            <a:endParaRPr b="0" lang="es-A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168760"/>
          </a:xfrm>
          <a:prstGeom prst="rect">
            <a:avLst/>
          </a:prstGeom>
          <a:ln w="0">
            <a:noFill/>
          </a:ln>
        </p:spPr>
      </p:pic>
      <p:sp>
        <p:nvSpPr>
          <p:cNvPr id="6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Text 1"/>
          <p:cNvSpPr/>
          <p:nvPr/>
        </p:nvSpPr>
        <p:spPr>
          <a:xfrm>
            <a:off x="833040" y="2179080"/>
            <a:ext cx="7230960" cy="68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80" spc="-1" strike="noStrike">
                <a:solidFill>
                  <a:srgbClr val="f2f0f4"/>
                </a:solidFill>
                <a:latin typeface="Montserrat"/>
                <a:ea typeface="Montserrat"/>
              </a:rPr>
              <a:t>¿Qué son props en React?</a:t>
            </a:r>
            <a:endParaRPr b="0" lang="es-AR" sz="4380" spc="-1" strike="noStrike">
              <a:latin typeface="Arial"/>
            </a:endParaRPr>
          </a:p>
        </p:txBody>
      </p:sp>
      <p:sp>
        <p:nvSpPr>
          <p:cNvPr id="64" name="Text 2"/>
          <p:cNvSpPr/>
          <p:nvPr/>
        </p:nvSpPr>
        <p:spPr>
          <a:xfrm>
            <a:off x="833040" y="3309480"/>
            <a:ext cx="12963600" cy="35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Los props son objetos que contienen valores que se pasan de un componente a otro como argumentos.</a:t>
            </a:r>
            <a:endParaRPr b="0" lang="es-AR" sz="1750" spc="-1" strike="noStrike">
              <a:latin typeface="Arial"/>
            </a:endParaRPr>
          </a:p>
        </p:txBody>
      </p:sp>
      <p:sp>
        <p:nvSpPr>
          <p:cNvPr id="65" name="Shape 3"/>
          <p:cNvSpPr/>
          <p:nvPr/>
        </p:nvSpPr>
        <p:spPr>
          <a:xfrm>
            <a:off x="833040" y="3910320"/>
            <a:ext cx="4172760" cy="2079360"/>
          </a:xfrm>
          <a:prstGeom prst="roundRect">
            <a:avLst>
              <a:gd name="adj" fmla="val 2638"/>
            </a:avLst>
          </a:prstGeom>
          <a:solidFill>
            <a:srgbClr val="3c136d"/>
          </a:solidFill>
          <a:ln w="7620">
            <a:solidFill>
              <a:srgbClr val="48178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Text 4"/>
          <p:cNvSpPr/>
          <p:nvPr/>
        </p:nvSpPr>
        <p:spPr>
          <a:xfrm>
            <a:off x="1063080" y="4138200"/>
            <a:ext cx="260568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cd7e5"/>
                </a:solidFill>
                <a:latin typeface="Montserrat"/>
                <a:ea typeface="Montserrat"/>
              </a:rPr>
              <a:t>Personalizables </a:t>
            </a:r>
            <a:r>
              <a:rPr b="0" lang="en-US" sz="2190" spc="-1" strike="noStrike">
                <a:solidFill>
                  <a:srgbClr val="000000"/>
                </a:solidFill>
                <a:latin typeface="Montserrat"/>
                <a:ea typeface="Montserrat"/>
              </a:rPr>
              <a:t>✨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67" name="Text 5"/>
          <p:cNvSpPr/>
          <p:nvPr/>
        </p:nvSpPr>
        <p:spPr>
          <a:xfrm>
            <a:off x="1063080" y="4703400"/>
            <a:ext cx="371340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Permiten que un componente se configure de varias maneras.</a:t>
            </a:r>
            <a:endParaRPr b="0" lang="es-AR" sz="1750" spc="-1" strike="noStrike">
              <a:latin typeface="Arial"/>
            </a:endParaRPr>
          </a:p>
        </p:txBody>
      </p:sp>
      <p:sp>
        <p:nvSpPr>
          <p:cNvPr id="68" name="Shape 6"/>
          <p:cNvSpPr/>
          <p:nvPr/>
        </p:nvSpPr>
        <p:spPr>
          <a:xfrm>
            <a:off x="5228640" y="3910320"/>
            <a:ext cx="4172760" cy="2079360"/>
          </a:xfrm>
          <a:prstGeom prst="roundRect">
            <a:avLst>
              <a:gd name="adj" fmla="val 2638"/>
            </a:avLst>
          </a:prstGeom>
          <a:solidFill>
            <a:srgbClr val="3c136d"/>
          </a:solidFill>
          <a:ln w="7620">
            <a:solidFill>
              <a:srgbClr val="48178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Text 7"/>
          <p:cNvSpPr/>
          <p:nvPr/>
        </p:nvSpPr>
        <p:spPr>
          <a:xfrm>
            <a:off x="5458320" y="4138200"/>
            <a:ext cx="250668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cd7e5"/>
                </a:solidFill>
                <a:latin typeface="Montserrat"/>
                <a:ea typeface="Montserrat"/>
              </a:rPr>
              <a:t>Comunicativos </a:t>
            </a:r>
            <a:r>
              <a:rPr b="0" lang="en-US" sz="2190" spc="-1" strike="noStrike">
                <a:solidFill>
                  <a:srgbClr val="000000"/>
                </a:solidFill>
                <a:latin typeface="Montserrat"/>
                <a:ea typeface="Montserrat"/>
              </a:rPr>
              <a:t>🗣️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70" name="Text 8"/>
          <p:cNvSpPr/>
          <p:nvPr/>
        </p:nvSpPr>
        <p:spPr>
          <a:xfrm>
            <a:off x="5458320" y="4703400"/>
            <a:ext cx="371340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Facilitan la transmisión de información entre componentes.</a:t>
            </a:r>
            <a:endParaRPr b="0" lang="es-AR" sz="1750" spc="-1" strike="noStrike">
              <a:latin typeface="Arial"/>
            </a:endParaRPr>
          </a:p>
        </p:txBody>
      </p:sp>
      <p:sp>
        <p:nvSpPr>
          <p:cNvPr id="71" name="Shape 9"/>
          <p:cNvSpPr/>
          <p:nvPr/>
        </p:nvSpPr>
        <p:spPr>
          <a:xfrm>
            <a:off x="9624240" y="3910320"/>
            <a:ext cx="4172760" cy="2079360"/>
          </a:xfrm>
          <a:prstGeom prst="roundRect">
            <a:avLst>
              <a:gd name="adj" fmla="val 2638"/>
            </a:avLst>
          </a:prstGeom>
          <a:solidFill>
            <a:srgbClr val="3c136d"/>
          </a:solidFill>
          <a:ln w="7620">
            <a:solidFill>
              <a:srgbClr val="48178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Text 10"/>
          <p:cNvSpPr/>
          <p:nvPr/>
        </p:nvSpPr>
        <p:spPr>
          <a:xfrm>
            <a:off x="9853920" y="4138200"/>
            <a:ext cx="222156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cd7e5"/>
                </a:solidFill>
                <a:latin typeface="Montserrat"/>
                <a:ea typeface="Montserrat"/>
              </a:rPr>
              <a:t>Reactivos </a:t>
            </a:r>
            <a:r>
              <a:rPr b="0" lang="en-US" sz="2190" spc="-1" strike="noStrike">
                <a:solidFill>
                  <a:srgbClr val="000000"/>
                </a:solidFill>
                <a:latin typeface="Montserrat"/>
                <a:ea typeface="Montserrat"/>
              </a:rPr>
              <a:t>⚡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73" name="Text 11"/>
          <p:cNvSpPr/>
          <p:nvPr/>
        </p:nvSpPr>
        <p:spPr>
          <a:xfrm>
            <a:off x="9853920" y="4703400"/>
            <a:ext cx="3713400" cy="105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Los cambios en los objetos de prop provocan que los componentes se actualicen.</a:t>
            </a:r>
            <a:endParaRPr b="0" lang="es-A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168760"/>
          </a:xfrm>
          <a:prstGeom prst="rect">
            <a:avLst/>
          </a:prstGeom>
          <a:ln w="0">
            <a:noFill/>
          </a:ln>
        </p:spPr>
      </p:pic>
      <p:sp>
        <p:nvSpPr>
          <p:cNvPr id="7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Text 1"/>
          <p:cNvSpPr/>
          <p:nvPr/>
        </p:nvSpPr>
        <p:spPr>
          <a:xfrm>
            <a:off x="833040" y="1921680"/>
            <a:ext cx="12321360" cy="68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80" spc="-1" strike="noStrike">
                <a:solidFill>
                  <a:srgbClr val="f2f0f4"/>
                </a:solidFill>
                <a:latin typeface="Montserrat"/>
                <a:ea typeface="Montserrat"/>
              </a:rPr>
              <a:t>¿Cómo se utilizan los componentes y props?</a:t>
            </a:r>
            <a:endParaRPr b="0" lang="es-AR" sz="4380" spc="-1" strike="noStrike">
              <a:latin typeface="Arial"/>
            </a:endParaRPr>
          </a:p>
        </p:txBody>
      </p:sp>
      <p:sp>
        <p:nvSpPr>
          <p:cNvPr id="77" name="Text 2"/>
          <p:cNvSpPr/>
          <p:nvPr/>
        </p:nvSpPr>
        <p:spPr>
          <a:xfrm>
            <a:off x="833040" y="3052080"/>
            <a:ext cx="12963600" cy="35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Los componentes se utilizan para construir una jerarquía de elementos en la interfaz de usuario.</a:t>
            </a:r>
            <a:endParaRPr b="0" lang="es-AR" sz="1750" spc="-1" strike="noStrike">
              <a:latin typeface="Arial"/>
            </a:endParaRPr>
          </a:p>
        </p:txBody>
      </p:sp>
      <p:sp>
        <p:nvSpPr>
          <p:cNvPr id="78" name="Shape 3"/>
          <p:cNvSpPr/>
          <p:nvPr/>
        </p:nvSpPr>
        <p:spPr>
          <a:xfrm>
            <a:off x="833040" y="3983760"/>
            <a:ext cx="12963600" cy="43560"/>
          </a:xfrm>
          <a:prstGeom prst="rect">
            <a:avLst/>
          </a:prstGeom>
          <a:solidFill>
            <a:srgbClr val="48178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Shape 4"/>
          <p:cNvSpPr/>
          <p:nvPr/>
        </p:nvSpPr>
        <p:spPr>
          <a:xfrm>
            <a:off x="2897640" y="3983760"/>
            <a:ext cx="43920" cy="771480"/>
          </a:xfrm>
          <a:prstGeom prst="rect">
            <a:avLst/>
          </a:prstGeom>
          <a:solidFill>
            <a:srgbClr val="48178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Shape 5"/>
          <p:cNvSpPr/>
          <p:nvPr/>
        </p:nvSpPr>
        <p:spPr>
          <a:xfrm>
            <a:off x="2669760" y="3735720"/>
            <a:ext cx="499680" cy="496080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Text 6"/>
          <p:cNvSpPr/>
          <p:nvPr/>
        </p:nvSpPr>
        <p:spPr>
          <a:xfrm>
            <a:off x="2858760" y="3777120"/>
            <a:ext cx="121680" cy="41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30" spc="-1" strike="noStrike">
                <a:solidFill>
                  <a:srgbClr val="dcd7e5"/>
                </a:solidFill>
                <a:latin typeface="Montserrat"/>
                <a:ea typeface="Montserrat"/>
              </a:rPr>
              <a:t>1</a:t>
            </a:r>
            <a:endParaRPr b="0" lang="es-AR" sz="2630" spc="-1" strike="noStrike">
              <a:latin typeface="Arial"/>
            </a:endParaRPr>
          </a:p>
        </p:txBody>
      </p:sp>
      <p:sp>
        <p:nvSpPr>
          <p:cNvPr id="82" name="Text 7"/>
          <p:cNvSpPr/>
          <p:nvPr/>
        </p:nvSpPr>
        <p:spPr>
          <a:xfrm>
            <a:off x="1384200" y="4976280"/>
            <a:ext cx="307044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cd7e5"/>
                </a:solidFill>
                <a:latin typeface="Montserrat"/>
                <a:ea typeface="Montserrat"/>
              </a:rPr>
              <a:t>Crear componente </a:t>
            </a:r>
            <a:r>
              <a:rPr b="0" lang="en-US" sz="2190" spc="-1" strike="noStrike">
                <a:solidFill>
                  <a:srgbClr val="000000"/>
                </a:solidFill>
                <a:latin typeface="Montserrat"/>
                <a:ea typeface="Montserrat"/>
              </a:rPr>
              <a:t>🌟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83" name="Text 8"/>
          <p:cNvSpPr/>
          <p:nvPr/>
        </p:nvSpPr>
        <p:spPr>
          <a:xfrm>
            <a:off x="1055520" y="5541480"/>
            <a:ext cx="372852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Crear una función que devuelva un elemento de React.</a:t>
            </a:r>
            <a:endParaRPr b="0" lang="es-AR" sz="1750" spc="-1" strike="noStrike">
              <a:latin typeface="Arial"/>
            </a:endParaRPr>
          </a:p>
        </p:txBody>
      </p:sp>
      <p:sp>
        <p:nvSpPr>
          <p:cNvPr id="84" name="Shape 9"/>
          <p:cNvSpPr/>
          <p:nvPr/>
        </p:nvSpPr>
        <p:spPr>
          <a:xfrm>
            <a:off x="7292880" y="3983760"/>
            <a:ext cx="43920" cy="771480"/>
          </a:xfrm>
          <a:prstGeom prst="rect">
            <a:avLst/>
          </a:prstGeom>
          <a:solidFill>
            <a:srgbClr val="48178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Shape 10"/>
          <p:cNvSpPr/>
          <p:nvPr/>
        </p:nvSpPr>
        <p:spPr>
          <a:xfrm>
            <a:off x="7065000" y="3735720"/>
            <a:ext cx="499680" cy="496080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Text 11"/>
          <p:cNvSpPr/>
          <p:nvPr/>
        </p:nvSpPr>
        <p:spPr>
          <a:xfrm>
            <a:off x="7219800" y="3777120"/>
            <a:ext cx="190080" cy="41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30" spc="-1" strike="noStrike">
                <a:solidFill>
                  <a:srgbClr val="dcd7e5"/>
                </a:solidFill>
                <a:latin typeface="Montserrat"/>
                <a:ea typeface="Montserrat"/>
              </a:rPr>
              <a:t>2</a:t>
            </a:r>
            <a:endParaRPr b="0" lang="es-AR" sz="2630" spc="-1" strike="noStrike">
              <a:latin typeface="Arial"/>
            </a:endParaRPr>
          </a:p>
        </p:txBody>
      </p:sp>
      <p:sp>
        <p:nvSpPr>
          <p:cNvPr id="87" name="Text 12"/>
          <p:cNvSpPr/>
          <p:nvPr/>
        </p:nvSpPr>
        <p:spPr>
          <a:xfrm>
            <a:off x="5924520" y="4976280"/>
            <a:ext cx="278100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cd7e5"/>
                </a:solidFill>
                <a:latin typeface="Montserrat"/>
                <a:ea typeface="Montserrat"/>
              </a:rPr>
              <a:t>Configurar props </a:t>
            </a:r>
            <a:r>
              <a:rPr b="0" lang="en-US" sz="2190" spc="-1" strike="noStrike">
                <a:solidFill>
                  <a:srgbClr val="000000"/>
                </a:solidFill>
                <a:latin typeface="Montserrat"/>
                <a:ea typeface="Montserrat"/>
              </a:rPr>
              <a:t>🎛️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88" name="Text 13"/>
          <p:cNvSpPr/>
          <p:nvPr/>
        </p:nvSpPr>
        <p:spPr>
          <a:xfrm>
            <a:off x="5450760" y="5541480"/>
            <a:ext cx="372852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Configurar los valores de los objetos de Prop en el componente padre.</a:t>
            </a:r>
            <a:endParaRPr b="0" lang="es-AR" sz="1750" spc="-1" strike="noStrike">
              <a:latin typeface="Arial"/>
            </a:endParaRPr>
          </a:p>
        </p:txBody>
      </p:sp>
      <p:sp>
        <p:nvSpPr>
          <p:cNvPr id="89" name="Shape 14"/>
          <p:cNvSpPr/>
          <p:nvPr/>
        </p:nvSpPr>
        <p:spPr>
          <a:xfrm>
            <a:off x="11688480" y="3983760"/>
            <a:ext cx="43920" cy="771480"/>
          </a:xfrm>
          <a:prstGeom prst="rect">
            <a:avLst/>
          </a:prstGeom>
          <a:solidFill>
            <a:srgbClr val="48178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Shape 15"/>
          <p:cNvSpPr/>
          <p:nvPr/>
        </p:nvSpPr>
        <p:spPr>
          <a:xfrm>
            <a:off x="11460600" y="3735720"/>
            <a:ext cx="499680" cy="496080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Text 16"/>
          <p:cNvSpPr/>
          <p:nvPr/>
        </p:nvSpPr>
        <p:spPr>
          <a:xfrm>
            <a:off x="11615400" y="3777120"/>
            <a:ext cx="190080" cy="41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280"/>
              </a:lnSpc>
              <a:buNone/>
              <a:tabLst>
                <a:tab algn="l" pos="0"/>
              </a:tabLst>
            </a:pPr>
            <a:r>
              <a:rPr b="0" lang="en-US" sz="2630" spc="-1" strike="noStrike">
                <a:solidFill>
                  <a:srgbClr val="dcd7e5"/>
                </a:solidFill>
                <a:latin typeface="Montserrat"/>
                <a:ea typeface="Montserrat"/>
              </a:rPr>
              <a:t>3</a:t>
            </a:r>
            <a:endParaRPr b="0" lang="es-AR" sz="2630" spc="-1" strike="noStrike">
              <a:latin typeface="Arial"/>
            </a:endParaRPr>
          </a:p>
        </p:txBody>
      </p:sp>
      <p:sp>
        <p:nvSpPr>
          <p:cNvPr id="92" name="Text 17"/>
          <p:cNvSpPr/>
          <p:nvPr/>
        </p:nvSpPr>
        <p:spPr>
          <a:xfrm>
            <a:off x="10599480" y="4976280"/>
            <a:ext cx="222156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cd7e5"/>
                </a:solidFill>
                <a:latin typeface="Montserrat"/>
                <a:ea typeface="Montserrat"/>
              </a:rPr>
              <a:t>Renderizar </a:t>
            </a:r>
            <a:r>
              <a:rPr b="0" lang="en-US" sz="2190" spc="-1" strike="noStrike">
                <a:solidFill>
                  <a:srgbClr val="000000"/>
                </a:solidFill>
                <a:latin typeface="Montserrat"/>
                <a:ea typeface="Montserrat"/>
              </a:rPr>
              <a:t>💻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93" name="Text 18"/>
          <p:cNvSpPr/>
          <p:nvPr/>
        </p:nvSpPr>
        <p:spPr>
          <a:xfrm>
            <a:off x="9846000" y="5541480"/>
            <a:ext cx="372852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Renderizar el componente en la página HTML.</a:t>
            </a:r>
            <a:endParaRPr b="0" lang="es-A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168760"/>
          </a:xfrm>
          <a:prstGeom prst="rect">
            <a:avLst/>
          </a:prstGeom>
          <a:ln w="0">
            <a:noFill/>
          </a:ln>
        </p:spPr>
      </p:pic>
      <p:sp>
        <p:nvSpPr>
          <p:cNvPr id="9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Text 1"/>
          <p:cNvSpPr/>
          <p:nvPr/>
        </p:nvSpPr>
        <p:spPr>
          <a:xfrm>
            <a:off x="833040" y="1834560"/>
            <a:ext cx="12963600" cy="137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80" spc="-1" strike="noStrike">
                <a:solidFill>
                  <a:srgbClr val="f2f0f4"/>
                </a:solidFill>
                <a:latin typeface="Montserrat"/>
                <a:ea typeface="Montserrat"/>
              </a:rPr>
              <a:t>Ejemplos de cómo implementar componentes y props</a:t>
            </a:r>
            <a:endParaRPr b="0" lang="es-AR" sz="4380" spc="-1" strike="noStrike">
              <a:latin typeface="Arial"/>
            </a:endParaRPr>
          </a:p>
        </p:txBody>
      </p:sp>
      <p:sp>
        <p:nvSpPr>
          <p:cNvPr id="97" name="Text 2"/>
          <p:cNvSpPr/>
          <p:nvPr/>
        </p:nvSpPr>
        <p:spPr>
          <a:xfrm>
            <a:off x="833040" y="3654000"/>
            <a:ext cx="12963600" cy="35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A continuación se muestran algunos ejemplos de cómo utilizar componentes y props en React.</a:t>
            </a:r>
            <a:endParaRPr b="0" lang="es-AR" sz="1750" spc="-1" strike="noStrike">
              <a:latin typeface="Arial"/>
            </a:endParaRPr>
          </a:p>
        </p:txBody>
      </p:sp>
      <p:sp>
        <p:nvSpPr>
          <p:cNvPr id="98" name="Shape 3"/>
          <p:cNvSpPr/>
          <p:nvPr/>
        </p:nvSpPr>
        <p:spPr>
          <a:xfrm>
            <a:off x="833040" y="4254840"/>
            <a:ext cx="4172760" cy="2079360"/>
          </a:xfrm>
          <a:prstGeom prst="roundRect">
            <a:avLst>
              <a:gd name="adj" fmla="val 2638"/>
            </a:avLst>
          </a:prstGeom>
          <a:solidFill>
            <a:srgbClr val="3c136d"/>
          </a:solidFill>
          <a:ln w="7620">
            <a:solidFill>
              <a:srgbClr val="48178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Text 4"/>
          <p:cNvSpPr/>
          <p:nvPr/>
        </p:nvSpPr>
        <p:spPr>
          <a:xfrm>
            <a:off x="1063080" y="4483080"/>
            <a:ext cx="290304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cd7e5"/>
                </a:solidFill>
                <a:latin typeface="Montserrat"/>
                <a:ea typeface="Montserrat"/>
              </a:rPr>
              <a:t>Botón personalizado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100" name="Text 5"/>
          <p:cNvSpPr/>
          <p:nvPr/>
        </p:nvSpPr>
        <p:spPr>
          <a:xfrm>
            <a:off x="1063080" y="5048280"/>
            <a:ext cx="3713400" cy="105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Crear un componente de botón personalizado que acepte diferentes colores y estilos.</a:t>
            </a:r>
            <a:endParaRPr b="0" lang="es-AR" sz="1750" spc="-1" strike="noStrike">
              <a:latin typeface="Arial"/>
            </a:endParaRPr>
          </a:p>
        </p:txBody>
      </p:sp>
      <p:sp>
        <p:nvSpPr>
          <p:cNvPr id="101" name="Shape 6"/>
          <p:cNvSpPr/>
          <p:nvPr/>
        </p:nvSpPr>
        <p:spPr>
          <a:xfrm>
            <a:off x="5228640" y="4254840"/>
            <a:ext cx="4172760" cy="2079360"/>
          </a:xfrm>
          <a:prstGeom prst="roundRect">
            <a:avLst>
              <a:gd name="adj" fmla="val 2638"/>
            </a:avLst>
          </a:prstGeom>
          <a:solidFill>
            <a:srgbClr val="3c136d"/>
          </a:solidFill>
          <a:ln w="7620">
            <a:solidFill>
              <a:srgbClr val="48178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Text 7"/>
          <p:cNvSpPr/>
          <p:nvPr/>
        </p:nvSpPr>
        <p:spPr>
          <a:xfrm>
            <a:off x="5458320" y="4483080"/>
            <a:ext cx="314676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cd7e5"/>
                </a:solidFill>
                <a:latin typeface="Montserrat"/>
                <a:ea typeface="Montserrat"/>
              </a:rPr>
              <a:t>Formulario de registro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103" name="Text 8"/>
          <p:cNvSpPr/>
          <p:nvPr/>
        </p:nvSpPr>
        <p:spPr>
          <a:xfrm>
            <a:off x="5458320" y="5048280"/>
            <a:ext cx="3713400" cy="105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Crear un componente de formulario que solicite información de registro y lo pase como props.</a:t>
            </a:r>
            <a:endParaRPr b="0" lang="es-AR" sz="1750" spc="-1" strike="noStrike">
              <a:latin typeface="Arial"/>
            </a:endParaRPr>
          </a:p>
        </p:txBody>
      </p:sp>
      <p:sp>
        <p:nvSpPr>
          <p:cNvPr id="104" name="Shape 9"/>
          <p:cNvSpPr/>
          <p:nvPr/>
        </p:nvSpPr>
        <p:spPr>
          <a:xfrm>
            <a:off x="9624240" y="4254840"/>
            <a:ext cx="4172760" cy="2079360"/>
          </a:xfrm>
          <a:prstGeom prst="roundRect">
            <a:avLst>
              <a:gd name="adj" fmla="val 2638"/>
            </a:avLst>
          </a:prstGeom>
          <a:solidFill>
            <a:srgbClr val="3c136d"/>
          </a:solidFill>
          <a:ln w="7620">
            <a:solidFill>
              <a:srgbClr val="48178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Text 10"/>
          <p:cNvSpPr/>
          <p:nvPr/>
        </p:nvSpPr>
        <p:spPr>
          <a:xfrm>
            <a:off x="9853920" y="4483080"/>
            <a:ext cx="3017160" cy="34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dcd7e5"/>
                </a:solidFill>
                <a:latin typeface="Montserrat"/>
                <a:ea typeface="Montserrat"/>
              </a:rPr>
              <a:t>Cartelera de películas</a:t>
            </a:r>
            <a:endParaRPr b="0" lang="es-AR" sz="2190" spc="-1" strike="noStrike">
              <a:latin typeface="Arial"/>
            </a:endParaRPr>
          </a:p>
        </p:txBody>
      </p:sp>
      <p:sp>
        <p:nvSpPr>
          <p:cNvPr id="106" name="Text 11"/>
          <p:cNvSpPr/>
          <p:nvPr/>
        </p:nvSpPr>
        <p:spPr>
          <a:xfrm>
            <a:off x="9853920" y="5048280"/>
            <a:ext cx="3713400" cy="105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Crear un componente que muestre una lista de películas con sus respectivos carteles de imagen.</a:t>
            </a:r>
            <a:endParaRPr b="0" lang="es-A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168760"/>
          </a:xfrm>
          <a:prstGeom prst="rect">
            <a:avLst/>
          </a:prstGeom>
          <a:ln w="0">
            <a:noFill/>
          </a:ln>
        </p:spPr>
      </p:pic>
      <p:sp>
        <p:nvSpPr>
          <p:cNvPr id="10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Text 1"/>
          <p:cNvSpPr/>
          <p:nvPr/>
        </p:nvSpPr>
        <p:spPr>
          <a:xfrm>
            <a:off x="833040" y="3166560"/>
            <a:ext cx="4443480" cy="68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80" spc="-1" strike="noStrike">
                <a:solidFill>
                  <a:srgbClr val="f2f0f4"/>
                </a:solidFill>
                <a:latin typeface="Montserrat"/>
                <a:ea typeface="Montserrat"/>
              </a:rPr>
              <a:t>Conclusión</a:t>
            </a:r>
            <a:endParaRPr b="0" lang="es-AR" sz="4380" spc="-1" strike="noStrike">
              <a:latin typeface="Arial"/>
            </a:endParaRPr>
          </a:p>
        </p:txBody>
      </p:sp>
      <p:sp>
        <p:nvSpPr>
          <p:cNvPr id="110" name="Text 2"/>
          <p:cNvSpPr/>
          <p:nvPr/>
        </p:nvSpPr>
        <p:spPr>
          <a:xfrm>
            <a:off x="833040" y="4296960"/>
            <a:ext cx="12963600" cy="70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dcd7e5"/>
                </a:solidFill>
                <a:latin typeface="Heebo"/>
                <a:ea typeface="Heebo"/>
              </a:rPr>
              <a:t>En React, los componentes y props son herramientas poderosas que permiten construir interfaces de usuario reutilizables, configurables y flexibles de una manera modular. ¡Crea tus propios componentes y experimenta con sus propiedades!</a:t>
            </a:r>
            <a:endParaRPr b="0" lang="es-AR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168760"/>
          </a:xfrm>
          <a:prstGeom prst="rect">
            <a:avLst/>
          </a:prstGeom>
          <a:ln w="0">
            <a:noFill/>
          </a:ln>
        </p:spPr>
      </p:pic>
      <p:sp>
        <p:nvSpPr>
          <p:cNvPr id="11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Text 1"/>
          <p:cNvSpPr/>
          <p:nvPr/>
        </p:nvSpPr>
        <p:spPr>
          <a:xfrm>
            <a:off x="6319440" y="3740040"/>
            <a:ext cx="6766200" cy="68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80" spc="-1" strike="noStrike">
                <a:solidFill>
                  <a:srgbClr val="f2f0f4"/>
                </a:solidFill>
                <a:latin typeface="Montserrat"/>
                <a:ea typeface="Montserrat"/>
              </a:rPr>
              <a:t>¡Gracias por su atención!</a:t>
            </a:r>
            <a:endParaRPr b="0" lang="es-AR" sz="4380" spc="-1" strike="noStrike">
              <a:latin typeface="Arial"/>
            </a:endParaRPr>
          </a:p>
        </p:txBody>
      </p:sp>
      <p:pic>
        <p:nvPicPr>
          <p:cNvPr id="114" name="Image 1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5486040" cy="8168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LibreOffice/7.2.5.2$Windows_X86_64 LibreOffice_project/499f9727c189e6ef3471021d6132d4c694f357e5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2023-07-31T18:43:47Z</dcterms:created>
  <dc:creator>PptxGenJS</dc:creator>
  <dc:description/>
  <dc:language>es-AR</dc:language>
  <cp:lastModifiedBy/>
  <dcterms:modified xsi:type="dcterms:W3CDTF">2023-07-31T15:42:37Z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7</vt:i4>
  </property>
  <property fmtid="{D5CDD505-2E9C-101B-9397-08002B2CF9AE}" pid="3" name="PresentationFormat">
    <vt:lpwstr>On-screen Show (16:9)</vt:lpwstr>
  </property>
  <property fmtid="{D5CDD505-2E9C-101B-9397-08002B2CF9AE}" pid="4" name="Slides">
    <vt:i4>7</vt:i4>
  </property>
</Properties>
</file>